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25888FD-7555-4B56-ADC3-D8EC6BB4B5A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D62DAC5-020C-44A0-80B5-061C30B45B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88FD-7555-4B56-ADC3-D8EC6BB4B5A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DAC5-020C-44A0-80B5-061C30B45BE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88FD-7555-4B56-ADC3-D8EC6BB4B5A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DAC5-020C-44A0-80B5-061C30B45BE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88FD-7555-4B56-ADC3-D8EC6BB4B5A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DAC5-020C-44A0-80B5-061C30B45BE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88FD-7555-4B56-ADC3-D8EC6BB4B5A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DAC5-020C-44A0-80B5-061C30B45BE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88FD-7555-4B56-ADC3-D8EC6BB4B5A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DAC5-020C-44A0-80B5-061C30B45BE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88FD-7555-4B56-ADC3-D8EC6BB4B5A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DAC5-020C-44A0-80B5-061C30B45B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25888FD-7555-4B56-ADC3-D8EC6BB4B5A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DAC5-020C-44A0-80B5-061C30B45BE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25888FD-7555-4B56-ADC3-D8EC6BB4B5A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D62DAC5-020C-44A0-80B5-061C30B45BE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88FD-7555-4B56-ADC3-D8EC6BB4B5A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DAC5-020C-44A0-80B5-061C30B45B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88FD-7555-4B56-ADC3-D8EC6BB4B5A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DAC5-020C-44A0-80B5-061C30B45B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25888FD-7555-4B56-ADC3-D8EC6BB4B5A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D62DAC5-020C-44A0-80B5-061C30B45BE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learningindustry.com/tags/andragog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523999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Child/Adult Learner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600" dirty="0">
                <a:solidFill>
                  <a:srgbClr val="00B0F0"/>
                </a:solidFill>
              </a:rPr>
              <a:t>“ Learning is a treasure that will follow its owner everywhere</a:t>
            </a:r>
            <a:r>
              <a:rPr lang="en-US" sz="2000" dirty="0">
                <a:solidFill>
                  <a:srgbClr val="00B0F0"/>
                </a:solidFill>
              </a:rPr>
              <a:t>”</a:t>
            </a:r>
          </a:p>
          <a:p>
            <a:endParaRPr lang="en-US" sz="2000" dirty="0">
              <a:solidFill>
                <a:srgbClr val="00B0F0"/>
              </a:solidFill>
            </a:endParaRPr>
          </a:p>
          <a:p>
            <a:endParaRPr lang="en-US" sz="2000" dirty="0">
              <a:solidFill>
                <a:srgbClr val="00B0F0"/>
              </a:solidFill>
            </a:endParaRPr>
          </a:p>
          <a:p>
            <a:r>
              <a:rPr lang="en-US" sz="2000" dirty="0">
                <a:solidFill>
                  <a:srgbClr val="00B0F0"/>
                </a:solidFill>
              </a:rPr>
              <a:t>				</a:t>
            </a:r>
            <a:r>
              <a:rPr lang="en-US" sz="1800" dirty="0">
                <a:solidFill>
                  <a:srgbClr val="00B0F0"/>
                </a:solidFill>
              </a:rPr>
              <a:t>Chinese proverb</a:t>
            </a:r>
          </a:p>
        </p:txBody>
      </p:sp>
    </p:spTree>
    <p:extLst>
      <p:ext uri="{BB962C8B-B14F-4D97-AF65-F5344CB8AC3E}">
        <p14:creationId xmlns:p14="http://schemas.microsoft.com/office/powerpoint/2010/main" val="3626413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991600" cy="4953000"/>
          </a:xfrm>
        </p:spPr>
        <p:txBody>
          <a:bodyPr>
            <a:normAutofit/>
          </a:bodyPr>
          <a:lstStyle/>
          <a:p>
            <a:r>
              <a:rPr lang="en-US" sz="3200" dirty="0">
                <a:effectLst/>
              </a:rPr>
              <a:t>The terms “</a:t>
            </a:r>
            <a:r>
              <a:rPr lang="en-US" sz="3200" b="1" dirty="0">
                <a:effectLst/>
                <a:hlinkClick r:id="rId2" tooltip="andragogy"/>
              </a:rPr>
              <a:t>andragogy</a:t>
            </a:r>
            <a:r>
              <a:rPr lang="en-US" sz="3200" dirty="0">
                <a:effectLst/>
              </a:rPr>
              <a:t>” and “pedagogy” are of Greek origin, both including the Greek verb “ago:”</a:t>
            </a:r>
          </a:p>
          <a:p>
            <a:pPr marL="457200" indent="-457200">
              <a:buFontTx/>
              <a:buChar char="-"/>
            </a:pPr>
            <a:r>
              <a:rPr lang="en-US" sz="3200" dirty="0">
                <a:effectLst/>
              </a:rPr>
              <a:t>Which means “guide”, and the Greek words: </a:t>
            </a:r>
          </a:p>
          <a:p>
            <a:pPr marL="457200" indent="-457200">
              <a:buFontTx/>
              <a:buChar char="-"/>
            </a:pPr>
            <a:r>
              <a:rPr lang="en-US" sz="3200" dirty="0">
                <a:effectLst/>
              </a:rPr>
              <a:t>“andras” (man) and “paidi” (child). Thus =:</a:t>
            </a:r>
          </a:p>
          <a:p>
            <a:r>
              <a:rPr lang="en-US" sz="3200" b="1" dirty="0">
                <a:effectLst/>
              </a:rPr>
              <a:t>Pedagogy</a:t>
            </a:r>
            <a:r>
              <a:rPr lang="en-US" sz="3200" dirty="0">
                <a:effectLst/>
              </a:rPr>
              <a:t> = p</a:t>
            </a:r>
            <a:r>
              <a:rPr lang="en-US" sz="3200" i="1" dirty="0">
                <a:effectLst/>
              </a:rPr>
              <a:t>aidi</a:t>
            </a:r>
            <a:r>
              <a:rPr lang="en-US" sz="3200" dirty="0">
                <a:effectLst/>
              </a:rPr>
              <a:t> (child) + a</a:t>
            </a:r>
            <a:r>
              <a:rPr lang="en-US" sz="3200" i="1" dirty="0">
                <a:effectLst/>
              </a:rPr>
              <a:t>go</a:t>
            </a:r>
            <a:r>
              <a:rPr lang="en-US" sz="3200" dirty="0">
                <a:effectLst/>
              </a:rPr>
              <a:t> (guide)</a:t>
            </a:r>
          </a:p>
          <a:p>
            <a:r>
              <a:rPr lang="en-US" sz="3200" b="1" dirty="0">
                <a:effectLst/>
              </a:rPr>
              <a:t>Andragogy</a:t>
            </a:r>
            <a:r>
              <a:rPr lang="en-US" sz="3200" dirty="0">
                <a:effectLst/>
              </a:rPr>
              <a:t> = a</a:t>
            </a:r>
            <a:r>
              <a:rPr lang="en-US" sz="3200" i="1" dirty="0">
                <a:effectLst/>
              </a:rPr>
              <a:t>ndras</a:t>
            </a:r>
            <a:r>
              <a:rPr lang="en-US" sz="3200" dirty="0">
                <a:effectLst/>
              </a:rPr>
              <a:t> (man) + a</a:t>
            </a:r>
            <a:r>
              <a:rPr lang="en-US" sz="3200" i="1" dirty="0">
                <a:effectLst/>
              </a:rPr>
              <a:t>go</a:t>
            </a:r>
            <a:r>
              <a:rPr lang="en-US" sz="3200" dirty="0">
                <a:effectLst/>
              </a:rPr>
              <a:t> (guide)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Pedagogy and Andragogy</a:t>
            </a:r>
          </a:p>
        </p:txBody>
      </p:sp>
    </p:spTree>
    <p:extLst>
      <p:ext uri="{BB962C8B-B14F-4D97-AF65-F5344CB8AC3E}">
        <p14:creationId xmlns:p14="http://schemas.microsoft.com/office/powerpoint/2010/main" val="2900977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Knowles’ Principles of Andragogy</a:t>
            </a:r>
          </a:p>
        </p:txBody>
      </p:sp>
      <p:pic>
        <p:nvPicPr>
          <p:cNvPr id="1028" name="Picture 4" descr="C:\Users\jrowan\AppData\Local\Microsoft\Windows\Temporary Internet Files\Content.IE5\L2FDG13E\slide-1-63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71600"/>
            <a:ext cx="89154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822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Principles of Learning Cont.</a:t>
            </a:r>
          </a:p>
        </p:txBody>
      </p:sp>
      <p:pic>
        <p:nvPicPr>
          <p:cNvPr id="3090" name="Picture 18" descr="C:\Users\jrowan\AppData\Local\Microsoft\Windows\Temporary Internet Files\Content.IE5\L2FDG13E\330px-Tableandragogy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00"/>
            <a:ext cx="9144000" cy="55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829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Andragogy?</a:t>
            </a:r>
          </a:p>
        </p:txBody>
      </p:sp>
      <p:pic>
        <p:nvPicPr>
          <p:cNvPr id="2051" name="Picture 3" descr="C:\Users\jrowan\AppData\Local\Microsoft\Windows\Temporary Internet Files\Content.IE5\QC0C73K3\lifewide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9201"/>
            <a:ext cx="89916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422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rowan\AppData\Local\Microsoft\Windows\Temporary Internet Files\Content.IE5\QC0C73K3\and_vs_ped[1]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43000"/>
            <a:ext cx="90678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Pedagogy VS Andragogy</a:t>
            </a:r>
          </a:p>
        </p:txBody>
      </p:sp>
    </p:spTree>
    <p:extLst>
      <p:ext uri="{BB962C8B-B14F-4D97-AF65-F5344CB8AC3E}">
        <p14:creationId xmlns:p14="http://schemas.microsoft.com/office/powerpoint/2010/main" val="28421860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299</TotalTime>
  <Words>111</Words>
  <Application>Microsoft Office PowerPoint</Application>
  <PresentationFormat>On-screen Show (4:3)</PresentationFormat>
  <Paragraphs>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Lucida Sans Unicode</vt:lpstr>
      <vt:lpstr>Verdana</vt:lpstr>
      <vt:lpstr>Wingdings 2</vt:lpstr>
      <vt:lpstr>Wingdings 3</vt:lpstr>
      <vt:lpstr>Concourse</vt:lpstr>
      <vt:lpstr>Child/Adult Learner</vt:lpstr>
      <vt:lpstr>Pedagogy and Andragogy</vt:lpstr>
      <vt:lpstr>Knowles’ Principles of Andragogy</vt:lpstr>
      <vt:lpstr>Principles of Learning Cont.</vt:lpstr>
      <vt:lpstr>What is Andragogy?</vt:lpstr>
      <vt:lpstr>Pedagogy VS Andragogy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Adult Learner</dc:title>
  <dc:creator>jrowan</dc:creator>
  <cp:lastModifiedBy>Pamela Graham</cp:lastModifiedBy>
  <cp:revision>6</cp:revision>
  <dcterms:created xsi:type="dcterms:W3CDTF">2018-09-23T18:52:59Z</dcterms:created>
  <dcterms:modified xsi:type="dcterms:W3CDTF">2020-12-08T14:17:06Z</dcterms:modified>
</cp:coreProperties>
</file>